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4"/>
  </p:notesMasterIdLst>
  <p:sldIdLst>
    <p:sldId id="260" r:id="rId2"/>
    <p:sldId id="261" r:id="rId3"/>
  </p:sldIdLst>
  <p:sldSz cx="16459200" cy="10972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19" userDrawn="1">
          <p15:clr>
            <a:srgbClr val="A4A3A4"/>
          </p15:clr>
        </p15:guide>
        <p15:guide id="2" pos="51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172"/>
    <a:srgbClr val="EE8F4C"/>
    <a:srgbClr val="07385B"/>
    <a:srgbClr val="A1D0D0"/>
    <a:srgbClr val="0063A5"/>
    <a:srgbClr val="0021A5"/>
    <a:srgbClr val="68B6B4"/>
    <a:srgbClr val="003C3A"/>
    <a:srgbClr val="FFC368"/>
    <a:srgbClr val="40A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38" autoAdjust="0"/>
    <p:restoredTop sz="93216" autoAdjust="0"/>
  </p:normalViewPr>
  <p:slideViewPr>
    <p:cSldViewPr snapToGrid="0" showGuides="1">
      <p:cViewPr varScale="1">
        <p:scale>
          <a:sx n="72" d="100"/>
          <a:sy n="72" d="100"/>
        </p:scale>
        <p:origin x="582" y="84"/>
      </p:cViewPr>
      <p:guideLst>
        <p:guide orient="horz" pos="3519"/>
        <p:guide pos="51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2052-ED9A-4A7A-ABA3-9F1F19F2524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162050"/>
            <a:ext cx="47053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6820-6980-4FDF-BA50-CA84A9E0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1pPr>
    <a:lvl2pPr marL="157792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2pPr>
    <a:lvl3pPr marL="315583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3pPr>
    <a:lvl4pPr marL="473375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4pPr>
    <a:lvl5pPr marL="631167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5pPr>
    <a:lvl6pPr marL="788957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6pPr>
    <a:lvl7pPr marL="946749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7pPr>
    <a:lvl8pPr marL="1104542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8pPr>
    <a:lvl9pPr marL="1262332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1162050"/>
            <a:ext cx="47053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1162050"/>
            <a:ext cx="47053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8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795781"/>
            <a:ext cx="1399032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763261"/>
            <a:ext cx="123444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8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9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584200"/>
            <a:ext cx="3549015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584200"/>
            <a:ext cx="10441305" cy="92989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1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0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2735583"/>
            <a:ext cx="1419606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7343143"/>
            <a:ext cx="1419606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1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2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584202"/>
            <a:ext cx="1419606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2689861"/>
            <a:ext cx="6963012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008120"/>
            <a:ext cx="6963012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2689861"/>
            <a:ext cx="6997304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008120"/>
            <a:ext cx="6997304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6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5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5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579882"/>
            <a:ext cx="833247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3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579882"/>
            <a:ext cx="833247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4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584202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921000"/>
            <a:ext cx="141960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0170162"/>
            <a:ext cx="55549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2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3432FCEB-4D3B-472B-96ED-E1A0264B525D}"/>
              </a:ext>
            </a:extLst>
          </p:cNvPr>
          <p:cNvSpPr/>
          <p:nvPr/>
        </p:nvSpPr>
        <p:spPr>
          <a:xfrm>
            <a:off x="5397500" y="2430141"/>
            <a:ext cx="10971706" cy="8447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83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88C95D0-C345-4EA0-B4D5-928B667FF413}"/>
              </a:ext>
            </a:extLst>
          </p:cNvPr>
          <p:cNvSpPr/>
          <p:nvPr/>
        </p:nvSpPr>
        <p:spPr>
          <a:xfrm>
            <a:off x="84211" y="2423738"/>
            <a:ext cx="5227931" cy="84538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endParaRPr lang="en-US" sz="507" dirty="0"/>
          </a:p>
        </p:txBody>
      </p:sp>
      <p:sp>
        <p:nvSpPr>
          <p:cNvPr id="27" name="Flowchart: Process 26"/>
          <p:cNvSpPr/>
          <p:nvPr/>
        </p:nvSpPr>
        <p:spPr>
          <a:xfrm>
            <a:off x="84211" y="1019694"/>
            <a:ext cx="16296690" cy="1321637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9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4EE4465-74CB-4292-9D48-797FE388C174}"/>
              </a:ext>
            </a:extLst>
          </p:cNvPr>
          <p:cNvSpPr/>
          <p:nvPr/>
        </p:nvSpPr>
        <p:spPr>
          <a:xfrm>
            <a:off x="125632" y="2498210"/>
            <a:ext cx="5145088" cy="5769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CASE HISTORY </a:t>
            </a:r>
            <a:r>
              <a:rPr lang="en-US" dirty="0">
                <a:solidFill>
                  <a:srgbClr val="124172"/>
                </a:solidFill>
              </a:rPr>
              <a:t>(18 pt. font)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Bullets can be 14, 15 or 16 pt. font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produces an 11”x 18” poster with a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1” border at the top for securing presentation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(12”x18” total)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white columns are shapes and are adjustable;  remove/add columns as needed</a:t>
            </a:r>
          </a:p>
          <a:p>
            <a:pPr marL="54868">
              <a:buClr>
                <a:srgbClr val="124172"/>
              </a:buClr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8">
              <a:buClr>
                <a:srgbClr val="124172"/>
              </a:buClr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Write a brief case history written as an “unknown” in the (e.g., what is this?). This should be developed to where the “reader/viewer” is trying to figure out the case/answer. Provide items such as: </a:t>
            </a:r>
          </a:p>
          <a:p>
            <a:pPr marL="340626" indent="-285758">
              <a:buClr>
                <a:srgbClr val="12417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chief complaint</a:t>
            </a:r>
          </a:p>
          <a:p>
            <a:pPr marL="340626" indent="-285758">
              <a:buClr>
                <a:srgbClr val="12417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history of present illness </a:t>
            </a:r>
          </a:p>
          <a:p>
            <a:pPr marL="340626" indent="-285758">
              <a:buClr>
                <a:srgbClr val="12417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pertinent physical exam (other than what is depicted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the photo) </a:t>
            </a:r>
          </a:p>
          <a:p>
            <a:pPr marL="340626" indent="-285758">
              <a:buClr>
                <a:srgbClr val="12417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pertinent laboratory data</a:t>
            </a:r>
          </a:p>
          <a:p>
            <a:pPr marL="340626" indent="-285758">
              <a:buClr>
                <a:srgbClr val="12417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one or two questions asking the viewer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identify the diagnosis or pertinent finding</a:t>
            </a:r>
          </a:p>
        </p:txBody>
      </p:sp>
      <p:pic>
        <p:nvPicPr>
          <p:cNvPr id="39" name="Picture 38" descr="statnet.png">
            <a:extLst>
              <a:ext uri="{FF2B5EF4-FFF2-40B4-BE49-F238E27FC236}">
                <a16:creationId xmlns:a16="http://schemas.microsoft.com/office/drawing/2014/main" id="{E1D09316-C1F7-4394-B87A-390224EEB08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0630" y="8242943"/>
            <a:ext cx="1128024" cy="1128024"/>
          </a:xfrm>
          <a:prstGeom prst="rect">
            <a:avLst/>
          </a:prstGeom>
        </p:spPr>
      </p:pic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17C55FA-92D7-42A8-8787-F82A3940A7AD}"/>
              </a:ext>
            </a:extLst>
          </p:cNvPr>
          <p:cNvCxnSpPr/>
          <p:nvPr/>
        </p:nvCxnSpPr>
        <p:spPr>
          <a:xfrm flipH="1">
            <a:off x="1513669" y="8700904"/>
            <a:ext cx="343925" cy="0"/>
          </a:xfrm>
          <a:prstGeom prst="straightConnector1">
            <a:avLst/>
          </a:prstGeom>
          <a:ln w="50800" cap="sq">
            <a:solidFill>
              <a:srgbClr val="124172"/>
            </a:solidFill>
            <a:headEnd type="none" w="med" len="med"/>
            <a:tailEnd type="oval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7088C0F-22D0-485F-96C2-2DE7174C839D}"/>
              </a:ext>
            </a:extLst>
          </p:cNvPr>
          <p:cNvSpPr txBox="1"/>
          <p:nvPr/>
        </p:nvSpPr>
        <p:spPr>
          <a:xfrm>
            <a:off x="1929314" y="8451972"/>
            <a:ext cx="228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UF</a:t>
            </a:r>
          </a:p>
        </p:txBody>
      </p:sp>
      <p:pic>
        <p:nvPicPr>
          <p:cNvPr id="42" name="Picture 41" descr="statnet.png">
            <a:extLst>
              <a:ext uri="{FF2B5EF4-FFF2-40B4-BE49-F238E27FC236}">
                <a16:creationId xmlns:a16="http://schemas.microsoft.com/office/drawing/2014/main" id="{CC9283DB-5C12-4550-BD9F-322AAC4832F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0630" y="9493718"/>
            <a:ext cx="1108158" cy="1108158"/>
          </a:xfrm>
          <a:prstGeom prst="rect">
            <a:avLst/>
          </a:prstGeom>
        </p:spPr>
      </p:pic>
      <p:pic>
        <p:nvPicPr>
          <p:cNvPr id="43" name="Picture 42" descr="statnet.png">
            <a:extLst>
              <a:ext uri="{FF2B5EF4-FFF2-40B4-BE49-F238E27FC236}">
                <a16:creationId xmlns:a16="http://schemas.microsoft.com/office/drawing/2014/main" id="{C910FE5E-4428-4413-86D1-93BB887A948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32262" y="7956886"/>
            <a:ext cx="1364226" cy="1364226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F41C91FC-2CAD-4ECA-9E38-56B35C051054}"/>
              </a:ext>
            </a:extLst>
          </p:cNvPr>
          <p:cNvSpPr txBox="1"/>
          <p:nvPr/>
        </p:nvSpPr>
        <p:spPr>
          <a:xfrm>
            <a:off x="6124531" y="9240055"/>
            <a:ext cx="2129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UF</a:t>
            </a:r>
            <a:endParaRPr lang="en-US" sz="1400" dirty="0"/>
          </a:p>
        </p:txBody>
      </p:sp>
      <p:sp>
        <p:nvSpPr>
          <p:cNvPr id="47" name="Arc 46">
            <a:extLst>
              <a:ext uri="{FF2B5EF4-FFF2-40B4-BE49-F238E27FC236}">
                <a16:creationId xmlns:a16="http://schemas.microsoft.com/office/drawing/2014/main" id="{6F10D3E3-398E-4FFF-ACE1-03FF21CDA346}"/>
              </a:ext>
            </a:extLst>
          </p:cNvPr>
          <p:cNvSpPr/>
          <p:nvPr/>
        </p:nvSpPr>
        <p:spPr>
          <a:xfrm rot="4839691">
            <a:off x="7039148" y="8647005"/>
            <a:ext cx="483657" cy="699767"/>
          </a:xfrm>
          <a:prstGeom prst="arc">
            <a:avLst>
              <a:gd name="adj1" fmla="val 7110310"/>
              <a:gd name="adj2" fmla="val 15877624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09" dirty="0"/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713E2DF4-42F6-4399-BE29-2D465DD42A65}"/>
              </a:ext>
            </a:extLst>
          </p:cNvPr>
          <p:cNvSpPr/>
          <p:nvPr/>
        </p:nvSpPr>
        <p:spPr>
          <a:xfrm rot="15539428">
            <a:off x="5581791" y="8782554"/>
            <a:ext cx="647223" cy="864567"/>
          </a:xfrm>
          <a:prstGeom prst="arc">
            <a:avLst>
              <a:gd name="adj1" fmla="val 8948192"/>
              <a:gd name="adj2" fmla="val 15068933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09" dirty="0"/>
          </a:p>
        </p:txBody>
      </p:sp>
      <p:sp>
        <p:nvSpPr>
          <p:cNvPr id="49" name="Rectangular Callout 100">
            <a:extLst>
              <a:ext uri="{FF2B5EF4-FFF2-40B4-BE49-F238E27FC236}">
                <a16:creationId xmlns:a16="http://schemas.microsoft.com/office/drawing/2014/main" id="{1C076ED0-1D4B-4F9C-917A-308019F43C5F}"/>
              </a:ext>
            </a:extLst>
          </p:cNvPr>
          <p:cNvSpPr/>
          <p:nvPr/>
        </p:nvSpPr>
        <p:spPr>
          <a:xfrm>
            <a:off x="5577765" y="10169743"/>
            <a:ext cx="1889835" cy="432133"/>
          </a:xfrm>
          <a:prstGeom prst="rect">
            <a:avLst/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Calibri" panose="020F0502020204030204" pitchFamily="34" charset="0"/>
              </a:rPr>
              <a:t>Lorem ipsum</a:t>
            </a:r>
          </a:p>
        </p:txBody>
      </p:sp>
      <p:sp>
        <p:nvSpPr>
          <p:cNvPr id="51" name="Rectangular Callout 106">
            <a:extLst>
              <a:ext uri="{FF2B5EF4-FFF2-40B4-BE49-F238E27FC236}">
                <a16:creationId xmlns:a16="http://schemas.microsoft.com/office/drawing/2014/main" id="{44D085E9-96CA-484F-8871-1250BE629BF0}"/>
              </a:ext>
            </a:extLst>
          </p:cNvPr>
          <p:cNvSpPr/>
          <p:nvPr/>
        </p:nvSpPr>
        <p:spPr>
          <a:xfrm>
            <a:off x="1675699" y="9759590"/>
            <a:ext cx="2134301" cy="690969"/>
          </a:xfrm>
          <a:prstGeom prst="wedgeRectCallout">
            <a:avLst>
              <a:gd name="adj1" fmla="val -64417"/>
              <a:gd name="adj2" fmla="val -20721"/>
            </a:avLst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bg1"/>
                </a:solidFill>
              </a:rPr>
              <a:t>Figure 1.0 Organizational Structure of UF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0EBB6F-CEFF-4BE4-B509-7DEF39B548ED}"/>
              </a:ext>
            </a:extLst>
          </p:cNvPr>
          <p:cNvSpPr txBox="1"/>
          <p:nvPr/>
        </p:nvSpPr>
        <p:spPr>
          <a:xfrm>
            <a:off x="125632" y="7224519"/>
            <a:ext cx="4878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Examples of some graphic icons. More are available under the “insert” tab on the toolbar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320395C-456C-4837-B1A6-4172F83FF2B1}"/>
              </a:ext>
            </a:extLst>
          </p:cNvPr>
          <p:cNvSpPr/>
          <p:nvPr/>
        </p:nvSpPr>
        <p:spPr>
          <a:xfrm>
            <a:off x="5506212" y="2498210"/>
            <a:ext cx="9984656" cy="3052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GRAPHICS/PHOTOS</a:t>
            </a:r>
            <a:br>
              <a:rPr lang="en-US" b="1" dirty="0">
                <a:solidFill>
                  <a:srgbClr val="124172"/>
                </a:solidFill>
              </a:rPr>
            </a:br>
            <a:r>
              <a:rPr lang="en-US" dirty="0">
                <a:solidFill>
                  <a:srgbClr val="124172"/>
                </a:solidFill>
              </a:rPr>
              <a:t>Great posters have great graphics and photos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When inserting a photo do not add borders or other enhancements 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Photos should have associated captions (you may have up to 4 photos) 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Avoid adding blurry photos 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may include charts in your poster or EKGs, etc.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Utilize arrows or circle areas that you wish to point out or areas you may want your viewer to pay attention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using screenshots of your tables, ensure images are high-quality/high resolution </a:t>
            </a:r>
          </a:p>
          <a:p>
            <a:pPr algn="ctr"/>
            <a:endParaRPr lang="en-US" sz="507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77CFD9-E579-48F3-9F6D-8DAFD826BAD8}"/>
              </a:ext>
            </a:extLst>
          </p:cNvPr>
          <p:cNvSpPr txBox="1"/>
          <p:nvPr/>
        </p:nvSpPr>
        <p:spPr>
          <a:xfrm>
            <a:off x="5506212" y="4852781"/>
            <a:ext cx="10366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Photographs: Submit no more than 4 digital images for any one case (JPEG or TIF format with 2000 x 1600 pixels or more required). EKGs and radiographic studies and other visual data can be part of the 4 photographs/submission.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3A5BE3CC-5715-4261-85E6-A6BEA973804F}"/>
              </a:ext>
            </a:extLst>
          </p:cNvPr>
          <p:cNvSpPr txBox="1">
            <a:spLocks/>
          </p:cNvSpPr>
          <p:nvPr/>
        </p:nvSpPr>
        <p:spPr>
          <a:xfrm>
            <a:off x="117420" y="1063324"/>
            <a:ext cx="16218576" cy="946182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124172"/>
                </a:solidFill>
                <a:cs typeface="Calibri Light" panose="020F0302020204030204" pitchFamily="34" charset="0"/>
              </a:rPr>
              <a:t>TITLE OF POSTER </a:t>
            </a: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(28 pt. font)</a:t>
            </a:r>
            <a:b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</a:b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If your title exceeds these two lines, please shorten title to fit</a:t>
            </a:r>
          </a:p>
        </p:txBody>
      </p:sp>
      <p:sp>
        <p:nvSpPr>
          <p:cNvPr id="32" name="Content Placeholder 5">
            <a:extLst>
              <a:ext uri="{FF2B5EF4-FFF2-40B4-BE49-F238E27FC236}">
                <a16:creationId xmlns:a16="http://schemas.microsoft.com/office/drawing/2014/main" id="{5AAAF478-7BA1-479C-97C0-B23ACF6F7901}"/>
              </a:ext>
            </a:extLst>
          </p:cNvPr>
          <p:cNvSpPr txBox="1">
            <a:spLocks/>
          </p:cNvSpPr>
          <p:nvPr/>
        </p:nvSpPr>
        <p:spPr>
          <a:xfrm>
            <a:off x="117420" y="1972137"/>
            <a:ext cx="16218576" cy="334479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Author 1, Author 2, Author 3, etc. (16 or 18 pt. font)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36DD5EB-DA42-4DFA-BA34-6482F83724FC}"/>
              </a:ext>
            </a:extLst>
          </p:cNvPr>
          <p:cNvSpPr/>
          <p:nvPr/>
        </p:nvSpPr>
        <p:spPr>
          <a:xfrm>
            <a:off x="12405933" y="9799715"/>
            <a:ext cx="3963273" cy="10757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90CCB85-4322-4B7F-A1E6-5B59584D57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7205" y="10149960"/>
            <a:ext cx="3134406" cy="354201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58D9657C-B7F4-439C-BF3F-B3D0FD68AA93}"/>
              </a:ext>
            </a:extLst>
          </p:cNvPr>
          <p:cNvSpPr/>
          <p:nvPr/>
        </p:nvSpPr>
        <p:spPr>
          <a:xfrm>
            <a:off x="15712247" y="9994852"/>
            <a:ext cx="587829" cy="587829"/>
          </a:xfrm>
          <a:prstGeom prst="rect">
            <a:avLst/>
          </a:prstGeom>
          <a:solidFill>
            <a:srgbClr val="1241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FD4EDF-908B-4B54-945F-0E8860A9A2B2}"/>
              </a:ext>
            </a:extLst>
          </p:cNvPr>
          <p:cNvSpPr/>
          <p:nvPr/>
        </p:nvSpPr>
        <p:spPr>
          <a:xfrm>
            <a:off x="15688595" y="10034850"/>
            <a:ext cx="64777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QR Code Do not delete.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4E9ED0E-01F7-42E1-B4FE-78BDC9DFE0A9}"/>
              </a:ext>
            </a:extLst>
          </p:cNvPr>
          <p:cNvSpPr/>
          <p:nvPr/>
        </p:nvSpPr>
        <p:spPr>
          <a:xfrm>
            <a:off x="84210" y="145010"/>
            <a:ext cx="1628499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This space is for securing poster - Do Not Use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  <a:cs typeface="Calibri Light" panose="020F0302020204030204" pitchFamily="34" charset="0"/>
              </a:rPr>
              <a:t>Slide 1 – Pose the Case as an Unknown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865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37E199-1378-44AF-B3A8-871AA4742349}"/>
              </a:ext>
            </a:extLst>
          </p:cNvPr>
          <p:cNvSpPr/>
          <p:nvPr/>
        </p:nvSpPr>
        <p:spPr>
          <a:xfrm>
            <a:off x="5397500" y="2430141"/>
            <a:ext cx="10971706" cy="8447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83" dirty="0"/>
          </a:p>
        </p:txBody>
      </p:sp>
      <p:sp>
        <p:nvSpPr>
          <p:cNvPr id="2" name="Rectangle 1"/>
          <p:cNvSpPr/>
          <p:nvPr/>
        </p:nvSpPr>
        <p:spPr>
          <a:xfrm>
            <a:off x="84211" y="2423738"/>
            <a:ext cx="5227931" cy="84538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endParaRPr lang="en-US" sz="507" dirty="0"/>
          </a:p>
        </p:txBody>
      </p:sp>
      <p:sp>
        <p:nvSpPr>
          <p:cNvPr id="27" name="Flowchart: Process 26"/>
          <p:cNvSpPr/>
          <p:nvPr/>
        </p:nvSpPr>
        <p:spPr>
          <a:xfrm>
            <a:off x="84211" y="1019694"/>
            <a:ext cx="16296690" cy="1321637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9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4EE4465-74CB-4292-9D48-797FE388C174}"/>
              </a:ext>
            </a:extLst>
          </p:cNvPr>
          <p:cNvSpPr/>
          <p:nvPr/>
        </p:nvSpPr>
        <p:spPr>
          <a:xfrm>
            <a:off x="125632" y="2498210"/>
            <a:ext cx="5145088" cy="5769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CASE EXPLANATION </a:t>
            </a:r>
            <a:r>
              <a:rPr lang="en-US" dirty="0">
                <a:solidFill>
                  <a:srgbClr val="124172"/>
                </a:solidFill>
              </a:rPr>
              <a:t>(18 pt. font)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Bullets can be 14, 15 or 16 pt. font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produces an 11”x 18” poster with a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1” border at the top for securing presentation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(12”x18” total)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white columns are shapes and are adjustable;  remove/add columns as needed</a:t>
            </a:r>
          </a:p>
          <a:p>
            <a:pPr marL="54868">
              <a:buClr>
                <a:srgbClr val="124172"/>
              </a:buClr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360"/>
              </a:spcBef>
              <a:spcAft>
                <a:spcPts val="360"/>
              </a:spcAft>
              <a:buClr>
                <a:srgbClr val="124172"/>
              </a:buClr>
            </a:pPr>
            <a:r>
              <a:rPr lang="en-US" b="1" dirty="0">
                <a:solidFill>
                  <a:srgbClr val="124172"/>
                </a:solidFill>
              </a:rPr>
              <a:t>TO CONSIDER</a:t>
            </a:r>
          </a:p>
          <a:p>
            <a:pPr>
              <a:spcBef>
                <a:spcPts val="360"/>
              </a:spcBef>
              <a:spcAft>
                <a:spcPts val="360"/>
              </a:spcAft>
              <a:buClr>
                <a:srgbClr val="124172"/>
              </a:buClr>
            </a:pPr>
            <a:r>
              <a:rPr lang="en-US" sz="1600" dirty="0">
                <a:solidFill>
                  <a:schemeClr val="tx1"/>
                </a:solidFill>
              </a:rPr>
              <a:t>Provide for the audience at least three take home points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or pearls: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are the learning lessons?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is/are the take home message(s)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can trainees use this information in the future?</a:t>
            </a:r>
          </a:p>
          <a:p>
            <a:pPr>
              <a:spcBef>
                <a:spcPts val="360"/>
              </a:spcBef>
              <a:spcAft>
                <a:spcPts val="360"/>
              </a:spcAft>
              <a:buClr>
                <a:srgbClr val="124172"/>
              </a:buClr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2" name="Picture 41" descr="statnet.png">
            <a:extLst>
              <a:ext uri="{FF2B5EF4-FFF2-40B4-BE49-F238E27FC236}">
                <a16:creationId xmlns:a16="http://schemas.microsoft.com/office/drawing/2014/main" id="{CC9283DB-5C12-4550-BD9F-322AAC4832F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0630" y="9493718"/>
            <a:ext cx="1108158" cy="1108158"/>
          </a:xfrm>
          <a:prstGeom prst="rect">
            <a:avLst/>
          </a:prstGeom>
        </p:spPr>
      </p:pic>
      <p:sp>
        <p:nvSpPr>
          <p:cNvPr id="51" name="Rectangular Callout 106">
            <a:extLst>
              <a:ext uri="{FF2B5EF4-FFF2-40B4-BE49-F238E27FC236}">
                <a16:creationId xmlns:a16="http://schemas.microsoft.com/office/drawing/2014/main" id="{44D085E9-96CA-484F-8871-1250BE629BF0}"/>
              </a:ext>
            </a:extLst>
          </p:cNvPr>
          <p:cNvSpPr/>
          <p:nvPr/>
        </p:nvSpPr>
        <p:spPr>
          <a:xfrm>
            <a:off x="1675699" y="9759590"/>
            <a:ext cx="2134301" cy="690969"/>
          </a:xfrm>
          <a:prstGeom prst="wedgeRectCallout">
            <a:avLst>
              <a:gd name="adj1" fmla="val -64417"/>
              <a:gd name="adj2" fmla="val -20721"/>
            </a:avLst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bg1"/>
                </a:solidFill>
              </a:rPr>
              <a:t>Figure 1.0 Organizational Structure of UF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320395C-456C-4837-B1A6-4172F83FF2B1}"/>
              </a:ext>
            </a:extLst>
          </p:cNvPr>
          <p:cNvSpPr/>
          <p:nvPr/>
        </p:nvSpPr>
        <p:spPr>
          <a:xfrm>
            <a:off x="5506212" y="2498210"/>
            <a:ext cx="9984656" cy="3052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GRAPHICS/PHOTOS with DISCUSSION</a:t>
            </a:r>
            <a:br>
              <a:rPr lang="en-US" b="1" dirty="0">
                <a:solidFill>
                  <a:srgbClr val="124172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Alongside your images, p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rovide the following information:</a:t>
            </a:r>
            <a:endParaRPr lang="en-US" sz="1600" dirty="0">
              <a:solidFill>
                <a:srgbClr val="FF0000"/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Answer to the case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Brief discussion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Explanation of the findings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you did not identify items in the photos, do so now with arrows or circles with captions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Discuss why this case is novel </a:t>
            </a:r>
          </a:p>
          <a:p>
            <a:pPr>
              <a:spcAft>
                <a:spcPts val="360"/>
              </a:spcAft>
            </a:pPr>
            <a:endParaRPr lang="en-US" dirty="0">
              <a:solidFill>
                <a:srgbClr val="124172"/>
              </a:solidFill>
            </a:endParaRPr>
          </a:p>
        </p:txBody>
      </p:sp>
      <p:sp>
        <p:nvSpPr>
          <p:cNvPr id="26" name="Content Placeholder 5">
            <a:extLst>
              <a:ext uri="{FF2B5EF4-FFF2-40B4-BE49-F238E27FC236}">
                <a16:creationId xmlns:a16="http://schemas.microsoft.com/office/drawing/2014/main" id="{5748DE35-BAC3-4EDC-A15A-8E2B88D06177}"/>
              </a:ext>
            </a:extLst>
          </p:cNvPr>
          <p:cNvSpPr txBox="1">
            <a:spLocks/>
          </p:cNvSpPr>
          <p:nvPr/>
        </p:nvSpPr>
        <p:spPr>
          <a:xfrm>
            <a:off x="117420" y="1972137"/>
            <a:ext cx="16218576" cy="334479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Author 1, Author 2, Author 3, etc. (16 or 18 pt. font)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A8BD40A-5C4C-4357-84A1-6131FCDA3E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4164" y="10397386"/>
            <a:ext cx="3134406" cy="354201"/>
          </a:xfrm>
          <a:prstGeom prst="rect">
            <a:avLst/>
          </a:prstGeom>
        </p:spPr>
      </p:pic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E83C7CE8-813D-4195-8636-77A12868779C}"/>
              </a:ext>
            </a:extLst>
          </p:cNvPr>
          <p:cNvSpPr txBox="1">
            <a:spLocks/>
          </p:cNvSpPr>
          <p:nvPr/>
        </p:nvSpPr>
        <p:spPr>
          <a:xfrm>
            <a:off x="117420" y="1063324"/>
            <a:ext cx="16218576" cy="946182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124172"/>
                </a:solidFill>
                <a:cs typeface="Calibri Light" panose="020F0302020204030204" pitchFamily="34" charset="0"/>
              </a:rPr>
              <a:t>Answer: TITLE OF POSTER </a:t>
            </a: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(28 pt. font)</a:t>
            </a:r>
            <a:b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</a:b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If your title exceeds these two lines, please shorten title to fit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097674-9833-413B-8F77-8C5D1E72747B}"/>
              </a:ext>
            </a:extLst>
          </p:cNvPr>
          <p:cNvSpPr/>
          <p:nvPr/>
        </p:nvSpPr>
        <p:spPr>
          <a:xfrm>
            <a:off x="84210" y="145010"/>
            <a:ext cx="1628499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This space is for securing poster - Do Not Use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  <a:cs typeface="Calibri Light" panose="020F0302020204030204" pitchFamily="34" charset="0"/>
              </a:rPr>
              <a:t>Slide 2 – Answer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291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1470</TotalTime>
  <Words>612</Words>
  <Application>Microsoft Office PowerPoint</Application>
  <PresentationFormat>Custom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Freed,Deaven A</dc:creator>
  <cp:lastModifiedBy>Kalynych, Colleen</cp:lastModifiedBy>
  <cp:revision>146</cp:revision>
  <cp:lastPrinted>2024-03-14T18:39:56Z</cp:lastPrinted>
  <dcterms:created xsi:type="dcterms:W3CDTF">2017-08-24T13:34:21Z</dcterms:created>
  <dcterms:modified xsi:type="dcterms:W3CDTF">2024-03-22T14:35:12Z</dcterms:modified>
</cp:coreProperties>
</file>